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43"/>
  </p:notesMasterIdLst>
  <p:handoutMasterIdLst>
    <p:handoutMasterId r:id="rId44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50" r:id="rId26"/>
    <p:sldId id="360" r:id="rId27"/>
    <p:sldId id="361" r:id="rId28"/>
    <p:sldId id="356" r:id="rId29"/>
    <p:sldId id="357" r:id="rId30"/>
    <p:sldId id="358" r:id="rId31"/>
    <p:sldId id="359" r:id="rId32"/>
    <p:sldId id="347" r:id="rId33"/>
    <p:sldId id="308" r:id="rId34"/>
    <p:sldId id="354" r:id="rId35"/>
    <p:sldId id="309" r:id="rId36"/>
    <p:sldId id="353" r:id="rId37"/>
    <p:sldId id="307" r:id="rId38"/>
    <p:sldId id="363" r:id="rId39"/>
    <p:sldId id="364" r:id="rId40"/>
    <p:sldId id="365" r:id="rId41"/>
    <p:sldId id="31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7" Type="http://schemas.openxmlformats.org/officeDocument/2006/relationships/hyperlink" Target="https://ffmpeg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aro/pydub/" TargetMode="External"/><Relationship Id="rId5" Type="http://schemas.openxmlformats.org/officeDocument/2006/relationships/hyperlink" Target="https://realpython.com/playing-and-recording-sound-python/" TargetMode="External"/><Relationship Id="rId4" Type="http://schemas.openxmlformats.org/officeDocument/2006/relationships/hyperlink" Target="https://scikit-learn.org/stable/modules/ensemble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A0663FAD-0A36-4016-80E6-74EE7010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F2F67533-E34D-423D-84FD-1BDDA3E6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8CA68FF9-9514-4FFA-BA43-49607A7C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269FF5D5-1EB6-4D92-97E5-121DCD84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the</a:t>
            </a:r>
            <a:r>
              <a:rPr lang="de-DE">
                <a:solidFill>
                  <a:schemeClr val="bg1"/>
                </a:solidFill>
              </a:rPr>
              <a:t> Chromagram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9B829E84-486E-40C3-9119-DD6E6102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D25EC2-EC8F-4F1A-801D-2A20249B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44" y="1815724"/>
            <a:ext cx="4257894" cy="3171490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8B5A3C48-BBF8-4827-84D3-79B7FC0A9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4051" y="1864317"/>
            <a:ext cx="4183607" cy="31293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EA36030-91CB-4BB6-8F3E-4994BFAF5DB1}"/>
              </a:ext>
            </a:extLst>
          </p:cNvPr>
          <p:cNvSpPr txBox="1"/>
          <p:nvPr/>
        </p:nvSpPr>
        <p:spPr>
          <a:xfrm>
            <a:off x="2584019" y="5299065"/>
            <a:ext cx="621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Chromagrams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blues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left</a:t>
            </a:r>
            <a:r>
              <a:rPr lang="de-DE" sz="2400" dirty="0">
                <a:solidFill>
                  <a:schemeClr val="bg1"/>
                </a:solidFill>
              </a:rPr>
              <a:t>) and </a:t>
            </a:r>
            <a:r>
              <a:rPr lang="de-DE" sz="2400" dirty="0" err="1">
                <a:solidFill>
                  <a:schemeClr val="bg1"/>
                </a:solidFill>
              </a:rPr>
              <a:t>metal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right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5F4C4F27-E146-41E8-AC08-A236FAA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Our</a:t>
            </a:r>
            <a:r>
              <a:rPr lang="de-DE">
                <a:solidFill>
                  <a:schemeClr val="bg1"/>
                </a:solidFill>
              </a:rPr>
              <a:t> Classifiers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Logistic Regression: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“One-versus-rest“ scheme, uses </a:t>
            </a:r>
            <a:r>
              <a:rPr lang="en-US">
                <a:solidFill>
                  <a:schemeClr val="bg1"/>
                </a:solidFill>
              </a:rPr>
              <a:t>a quasi-Newton optimizer with a maximum of 100 iterations 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Random Forests: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Averages over multiple Decision Trees, which are only trained on subsets of the available data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Multi-Layer Perceptron: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Supervised Neural Network with tunable size of hidden layers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Uses Backpropagation, and stochastic gradient descent or a quasi-Newton optimizer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Support Vector Machine: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Parameters: c.f. Appendix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D1649FAA-BB8F-4BE5-A188-663DC1C8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457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>
                <a:solidFill>
                  <a:schemeClr val="bg1"/>
                </a:solidFill>
              </a:rPr>
              <a:t>: MLP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Which Parameters form the model with the highest accuracy? Investigated options included: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hidden_layer_sizes</a:t>
            </a:r>
            <a:r>
              <a:rPr lang="de-DE" dirty="0">
                <a:solidFill>
                  <a:schemeClr val="bg1"/>
                </a:solidFill>
              </a:rPr>
              <a:t>: (100) , (100,50</a:t>
            </a:r>
            <a:r>
              <a:rPr lang="de-DE">
                <a:solidFill>
                  <a:schemeClr val="bg1"/>
                </a:solidFill>
              </a:rPr>
              <a:t>) or </a:t>
            </a:r>
            <a:r>
              <a:rPr lang="de-DE" dirty="0">
                <a:solidFill>
                  <a:schemeClr val="bg1"/>
                </a:solidFill>
              </a:rPr>
              <a:t>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activation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relu</a:t>
            </a:r>
            <a:r>
              <a:rPr lang="de-DE">
                <a:solidFill>
                  <a:schemeClr val="bg1"/>
                </a:solidFill>
              </a:rPr>
              <a:t>‘ or </a:t>
            </a:r>
            <a:r>
              <a:rPr lang="de-DE" dirty="0">
                <a:solidFill>
                  <a:schemeClr val="bg1"/>
                </a:solidFill>
              </a:rPr>
              <a:t>‘</a:t>
            </a:r>
            <a:r>
              <a:rPr lang="de-DE" dirty="0" err="1">
                <a:solidFill>
                  <a:schemeClr val="bg1"/>
                </a:solidFill>
              </a:rPr>
              <a:t>logistic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solver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‘</a:t>
            </a:r>
            <a:r>
              <a:rPr lang="en-US" dirty="0" err="1">
                <a:solidFill>
                  <a:schemeClr val="bg1"/>
                </a:solidFill>
              </a:rPr>
              <a:t>lbfgs</a:t>
            </a:r>
            <a:r>
              <a:rPr lang="en-US" dirty="0">
                <a:solidFill>
                  <a:schemeClr val="bg1"/>
                </a:solidFill>
              </a:rPr>
              <a:t>’ (quasi-Newton optimizer</a:t>
            </a:r>
            <a:r>
              <a:rPr lang="en-US">
                <a:solidFill>
                  <a:schemeClr val="bg1"/>
                </a:solidFill>
              </a:rPr>
              <a:t>) or </a:t>
            </a:r>
            <a:r>
              <a:rPr lang="en-US" dirty="0">
                <a:solidFill>
                  <a:schemeClr val="bg1"/>
                </a:solidFill>
              </a:rPr>
              <a:t>’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’ (based on stochastic gradient descent)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alpha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</a:rPr>
              <a:t>0.0001 or </a:t>
            </a:r>
            <a:r>
              <a:rPr lang="de-DE" dirty="0">
                <a:solidFill>
                  <a:schemeClr val="bg1"/>
                </a:solidFill>
              </a:rPr>
              <a:t>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learning_rate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constant</a:t>
            </a:r>
            <a:r>
              <a:rPr lang="de-DE" dirty="0">
                <a:solidFill>
                  <a:schemeClr val="bg1"/>
                </a:solidFill>
              </a:rPr>
              <a:t>‘, ‘</a:t>
            </a:r>
            <a:r>
              <a:rPr lang="en-US" dirty="0" err="1">
                <a:solidFill>
                  <a:schemeClr val="bg1"/>
                </a:solidFill>
              </a:rPr>
              <a:t>invscaling</a:t>
            </a:r>
            <a:r>
              <a:rPr lang="en-US">
                <a:solidFill>
                  <a:schemeClr val="bg1"/>
                </a:solidFill>
              </a:rPr>
              <a:t>’ or </a:t>
            </a:r>
            <a:r>
              <a:rPr lang="en-US" dirty="0">
                <a:solidFill>
                  <a:schemeClr val="bg1"/>
                </a:solidFill>
              </a:rPr>
              <a:t>‘adaptive’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max_iter</a:t>
            </a:r>
            <a:r>
              <a:rPr lang="de-DE">
                <a:solidFill>
                  <a:schemeClr val="bg1"/>
                </a:solidFill>
              </a:rPr>
              <a:t>: 250 or 500 </a:t>
            </a:r>
          </a:p>
          <a:p>
            <a:pPr marL="0" lvl="1" indent="0">
              <a:spcBef>
                <a:spcPts val="1000"/>
              </a:spcBef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chemeClr val="bg1"/>
                </a:solidFill>
              </a:rPr>
              <a:t>Find the best parameters with a cross-validated grid-search over this parameter grid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6AEA8FF2-DE50-4BED-BA35-DC5E9C25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995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CC8210-93CB-47DB-BEE3-2DEC84E1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6" y="1690688"/>
            <a:ext cx="11423962" cy="4978570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0FAFB33-089E-4B21-9849-F3F834DA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7220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786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015AEB0-5E99-45EF-884B-CC593FA3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C4E6F-E156-4C74-AC0C-FF32AC74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73" y="1786921"/>
            <a:ext cx="9037739" cy="4652268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F9366CA-43B8-418A-B8EB-D5165D2F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92140" y="6209527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19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45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19B02ED9-B2F6-4B8E-A811-42DF31A0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Evaluation: Accuracies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0FB42D2-B9FF-45FF-84BB-ADF018C4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DD1928-CB21-4C93-A5C4-81ADA55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4" y="1745012"/>
            <a:ext cx="9452476" cy="46071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76E9DD7-16B9-4654-8A99-C489C682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34" y="1698955"/>
            <a:ext cx="9452476" cy="4664858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F1AA44EB-26F6-4545-9788-F13EC078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3072" y="6171389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>
                <a:solidFill>
                  <a:schemeClr val="tx1"/>
                </a:solidFill>
              </a:rPr>
              <a:pPr/>
              <a:t>20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0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" name="Inhaltsplatzhalter 9" descr="Ein Bild, das computer, Computer, Monitor, Bildschirm enthält.&#10;&#10;Automatisch generierte Beschreibung">
            <a:extLst>
              <a:ext uri="{FF2B5EF4-FFF2-40B4-BE49-F238E27FC236}">
                <a16:creationId xmlns:a16="http://schemas.microsoft.com/office/drawing/2014/main" id="{ED435DE1-798F-4A2E-8BE9-8A8769BCC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9" y="2144404"/>
            <a:ext cx="5532514" cy="4206875"/>
          </a:xfrm>
        </p:spPr>
      </p:pic>
      <p:pic>
        <p:nvPicPr>
          <p:cNvPr id="13" name="Grafik 12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FFD911A-EFDB-4067-9297-B7EA249D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60" y="2144405"/>
            <a:ext cx="5532514" cy="4206874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3EB94DED-AE43-4AF0-AF02-0074D518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22364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558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7B19406F-74F6-409C-9083-BE6BA7AC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4" name="Grafik 13" descr="Ein Bild, das Bildschirm, Monitor, Computer, computer enthält.&#10;&#10;Automatisch generierte Beschreibung">
            <a:extLst>
              <a:ext uri="{FF2B5EF4-FFF2-40B4-BE49-F238E27FC236}">
                <a16:creationId xmlns:a16="http://schemas.microsoft.com/office/drawing/2014/main" id="{7F046B6B-3C0D-455E-A915-004D89F7E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8"/>
            <a:ext cx="5532515" cy="4206876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342C83D2-2369-40A6-9D43-EF2A8302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1064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833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Reasons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better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Training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provide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sufficient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choosing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single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Search </a:t>
            </a:r>
            <a:r>
              <a:rPr lang="de-DE" sz="2400" dirty="0" err="1">
                <a:solidFill>
                  <a:schemeClr val="bg1"/>
                </a:solidFill>
              </a:rPr>
              <a:t>process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Hypthesis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imperfect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Hypothesis </a:t>
            </a:r>
            <a:r>
              <a:rPr lang="de-DE" sz="2400" dirty="0" err="1">
                <a:solidFill>
                  <a:schemeClr val="bg1"/>
                </a:solidFill>
              </a:rPr>
              <a:t>space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contain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true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target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→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approximate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03AF0B7E-0693-4AC3-8E30-D4517F66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Bagging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Serveral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upto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actual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dirty="0" err="1">
                <a:solidFill>
                  <a:schemeClr val="bg1"/>
                </a:solidFill>
              </a:rPr>
              <a:t>where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certain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Boosting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Weights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dataset</a:t>
            </a:r>
            <a:r>
              <a:rPr lang="de-DE" sz="2400" dirty="0">
                <a:solidFill>
                  <a:schemeClr val="bg1"/>
                </a:solidFill>
              </a:rPr>
              <a:t> after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round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training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increases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incorrectly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classified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Stacking: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Simply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predictions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another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machine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method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EB1C2EF0-A017-4B9F-BE05-5CF10E28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501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3" y="1654418"/>
            <a:ext cx="11202679" cy="474638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B3F4F-2420-4B8C-868D-B2DFA158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7" y="1654875"/>
            <a:ext cx="4106899" cy="28584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D15E4F-C18C-44C8-9D75-95DEE5019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58" y="3482223"/>
            <a:ext cx="4192106" cy="29177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C1992F-7F91-47E1-AD61-EADD9579D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88" y="1646859"/>
            <a:ext cx="3993571" cy="27795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71F2838-150A-4E7A-858D-ED9B3D199B83}"/>
              </a:ext>
            </a:extLst>
          </p:cNvPr>
          <p:cNvSpPr txBox="1"/>
          <p:nvPr/>
        </p:nvSpPr>
        <p:spPr>
          <a:xfrm>
            <a:off x="995616" y="5139660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64%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D49241-92E2-4D2E-847A-3332D2A38179}"/>
              </a:ext>
            </a:extLst>
          </p:cNvPr>
          <p:cNvSpPr txBox="1"/>
          <p:nvPr/>
        </p:nvSpPr>
        <p:spPr>
          <a:xfrm>
            <a:off x="4934114" y="2409485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73,5%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0047AF-6180-4932-BD21-EF9DAD2EA64D}"/>
              </a:ext>
            </a:extLst>
          </p:cNvPr>
          <p:cNvSpPr txBox="1"/>
          <p:nvPr/>
        </p:nvSpPr>
        <p:spPr>
          <a:xfrm>
            <a:off x="8639906" y="5180522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67%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7" name="Foliennummernplatzhalter 6">
            <a:extLst>
              <a:ext uri="{FF2B5EF4-FFF2-40B4-BE49-F238E27FC236}">
                <a16:creationId xmlns:a16="http://schemas.microsoft.com/office/drawing/2014/main" id="{D49744BD-4409-47F8-BF7B-E17BC0F6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86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4E966558-19F5-4708-9312-11E00359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431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040FD356-4485-4793-B1BA-B21AD267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52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3" name="Grafik 2" descr="Ein Bild, das Bildschirm enthält.&#10;&#10;Automatisch generierte Beschreibung">
            <a:extLst>
              <a:ext uri="{FF2B5EF4-FFF2-40B4-BE49-F238E27FC236}">
                <a16:creationId xmlns:a16="http://schemas.microsoft.com/office/drawing/2014/main" id="{B590CB52-C5DD-45D3-8B4A-FD7B48FD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57" y="2055813"/>
            <a:ext cx="7513511" cy="3585019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D89D7575-3FB7-426C-AE23-BF3D9F53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981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Bildschirm, computer, Tisch, sitzend enthält.&#10;&#10;Automatisch generierte Beschreibung">
            <a:extLst>
              <a:ext uri="{FF2B5EF4-FFF2-40B4-BE49-F238E27FC236}">
                <a16:creationId xmlns:a16="http://schemas.microsoft.com/office/drawing/2014/main" id="{1A0B88F8-69B2-41F7-B933-22C95AA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12" y="2372321"/>
            <a:ext cx="7100428" cy="3025302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DC478B1F-700C-4DB3-95DD-5C05E67F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29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4793B4A6-96DE-4F18-BBBD-7ACAE799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</a:t>
            </a:r>
            <a:r>
              <a:rPr lang="en-US" sz="2400">
                <a:solidFill>
                  <a:schemeClr val="bg1"/>
                </a:solidFill>
              </a:rPr>
              <a:t>Spectograms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75E20D5-5FD9-45A5-BFE5-FCDC2690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6049516-82F3-4B9B-81E3-02E497CD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644517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https://musicinformationretrieval.com/stft.html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Trevor Hastie, Robert </a:t>
            </a:r>
            <a:r>
              <a:rPr lang="en-GB" sz="1800" dirty="0" err="1">
                <a:solidFill>
                  <a:schemeClr val="bg1"/>
                </a:solidFill>
              </a:rPr>
              <a:t>Tibshirani</a:t>
            </a:r>
            <a:r>
              <a:rPr lang="en-GB" sz="1800" dirty="0">
                <a:solidFill>
                  <a:schemeClr val="bg1"/>
                </a:solidFill>
              </a:rPr>
              <a:t>, Jerome Friedman, "The Elements of Statistical Learning - Data Mining, Inference and Prediction", Second Edition, Springer Series in Statistics, Springer</a:t>
            </a:r>
            <a:r>
              <a:rPr lang="en-GB" sz="1800">
                <a:solidFill>
                  <a:schemeClr val="bg1"/>
                </a:solidFill>
              </a:rPr>
              <a:t>, 2008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https://scikit-learn.org/stable/modules/ensemble</a:t>
            </a:r>
            <a:r>
              <a:rPr lang="en-GB" sz="18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.html</a:t>
            </a:r>
            <a:endParaRPr lang="en-GB" sz="1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bg1"/>
                </a:solidFill>
              </a:rPr>
              <a:t>https://www.csie.ntu.edu.tw/~cjlin/libsvm/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https://realpython.com/playing-and-recording-sound-python/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https://github.com/jiaaro/pydub/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https://ffmpeg.org/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CCE0104C-57B9-4CC9-A3EE-897C0F7A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All </a:t>
            </a:r>
            <a:r>
              <a:rPr lang="de-DE" u="sng" dirty="0" err="1">
                <a:solidFill>
                  <a:schemeClr val="bg1"/>
                </a:solidFill>
              </a:rPr>
              <a:t>team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members</a:t>
            </a:r>
            <a:r>
              <a:rPr lang="de-DE" u="sng" dirty="0">
                <a:solidFill>
                  <a:schemeClr val="bg1"/>
                </a:solidFill>
              </a:rPr>
              <a:t>:  </a:t>
            </a: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literature</a:t>
            </a:r>
            <a:r>
              <a:rPr lang="de-DE">
                <a:solidFill>
                  <a:schemeClr val="bg1"/>
                </a:solidFill>
              </a:rPr>
              <a:t>, papers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err="1">
                <a:solidFill>
                  <a:schemeClr val="bg1"/>
                </a:solidFill>
              </a:rPr>
              <a:t>approaches</a:t>
            </a:r>
            <a:r>
              <a:rPr lang="de-DE">
                <a:solidFill>
                  <a:schemeClr val="bg1"/>
                </a:solidFill>
              </a:rPr>
              <a:t> of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multiple, open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Dennis</a:t>
            </a:r>
            <a:r>
              <a:rPr lang="de-DE" dirty="0">
                <a:solidFill>
                  <a:schemeClr val="bg1"/>
                </a:solidFill>
              </a:rPr>
              <a:t>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Stella</a:t>
            </a:r>
            <a:r>
              <a:rPr lang="de-DE" dirty="0">
                <a:solidFill>
                  <a:schemeClr val="bg1"/>
                </a:solidFill>
              </a:rPr>
              <a:t>: Find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Explore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extracted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Dennis, Joshua),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store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csv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Joshua), Import </a:t>
            </a:r>
            <a:r>
              <a:rPr lang="de-DE" dirty="0" err="1">
                <a:solidFill>
                  <a:schemeClr val="bg1"/>
                </a:solidFill>
              </a:rPr>
              <a:t>confusion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matrices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Florian)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Joshua</a:t>
            </a:r>
            <a:r>
              <a:rPr lang="de-DE" dirty="0">
                <a:solidFill>
                  <a:schemeClr val="bg1"/>
                </a:solidFill>
              </a:rPr>
              <a:t>: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, 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, Model Evaluation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Florian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Coding Manager, designed overall structure of the code and supported people during implementation, implementation of ensemble learners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Claas</a:t>
            </a:r>
            <a:r>
              <a:rPr lang="de-DE" dirty="0">
                <a:solidFill>
                  <a:schemeClr val="bg1"/>
                </a:solidFill>
              </a:rPr>
              <a:t>: design</a:t>
            </a:r>
            <a:r>
              <a:rPr lang="de-DE">
                <a:solidFill>
                  <a:schemeClr val="bg1"/>
                </a:solidFill>
              </a:rPr>
              <a:t>, implementation </a:t>
            </a:r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testing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input-box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3C1EC69D-4169-44C0-AFBD-917772DA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CA228-75F9-413E-BF5B-B444FC80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3EB07-EB7C-448C-8C22-DE80CE3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AA20E0-555F-42B2-87B6-B2240FB4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>
                <a:solidFill>
                  <a:schemeClr val="bg1"/>
                </a:solidFill>
              </a:rPr>
              <a:t> </a:t>
            </a:r>
            <a:r>
              <a:rPr lang="de-DE" sz="4400">
                <a:solidFill>
                  <a:schemeClr val="bg1"/>
                </a:solidFill>
              </a:rPr>
              <a:t>Model Selection: SVM</a:t>
            </a:r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75C9E2AA-B90E-499D-A989-01F28C8D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288" y="1850866"/>
            <a:ext cx="9106389" cy="4206875"/>
          </a:xfrm>
          <a:prstGeom prst="rect">
            <a:avLst/>
          </a:prstGeom>
        </p:spPr>
      </p:pic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7FC463F6-72D9-4EE3-A9D2-4473053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940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0" name="Inhaltsplatzhalter 9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C4E28DB0-B298-49E9-AB36-6EA58E46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3" name="Grafik 12" descr="Ein Bild, das computer, Computer, Monitor enthält.&#10;&#10;Automatisch generierte Beschreibung">
            <a:extLst>
              <a:ext uri="{FF2B5EF4-FFF2-40B4-BE49-F238E27FC236}">
                <a16:creationId xmlns:a16="http://schemas.microsoft.com/office/drawing/2014/main" id="{B2F75ABA-F086-443B-9613-6F0E59784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9"/>
            <a:ext cx="5532515" cy="4206875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32EB2241-6634-4AF6-AFDD-27F07BAC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7220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2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Matrices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01C296B3-7861-42A4-8FC1-C146F0C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9" y="2182658"/>
            <a:ext cx="5532514" cy="4206875"/>
          </a:xfrm>
        </p:spPr>
      </p:pic>
      <p:pic>
        <p:nvPicPr>
          <p:cNvPr id="14" name="Grafik 13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58399D7-D21A-4F6D-A6B2-B53566C0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2658"/>
            <a:ext cx="5532514" cy="4206875"/>
          </a:xfrm>
          <a:prstGeom prst="rect">
            <a:avLst/>
          </a:prstGeom>
        </p:spPr>
      </p:pic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CAEBDE39-3BCC-41FE-BFCB-DAE0D6EA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186491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42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1C5A0-3B23-4EC6-B162-78D3A2A5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39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152C1245-2124-42EE-A9C7-6027B037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86FB6EAF-49F5-4755-BF96-D61D4354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					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					           with time m and frequency ω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D1119F-3368-4DCD-A5AA-F621DA21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02" y="3307543"/>
            <a:ext cx="3719502" cy="7207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31F4B9-47A8-41E7-90F7-A8D92DBC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441" y="5461836"/>
            <a:ext cx="2651125" cy="687329"/>
          </a:xfrm>
          <a:prstGeom prst="rect">
            <a:avLst/>
          </a:prstGeom>
        </p:spPr>
      </p:pic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081A77A7-4FF5-4929-9A5F-A28B405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8" y="3696879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8EA8EC39-B732-4EB8-A28E-A788A875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20" name="Foliennummernplatzhalter 6">
            <a:extLst>
              <a:ext uri="{FF2B5EF4-FFF2-40B4-BE49-F238E27FC236}">
                <a16:creationId xmlns:a16="http://schemas.microsoft.com/office/drawing/2014/main" id="{67522377-9E78-41DD-A63C-786D1FF6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Foliennummernplatzhalter 6">
            <a:extLst>
              <a:ext uri="{FF2B5EF4-FFF2-40B4-BE49-F238E27FC236}">
                <a16:creationId xmlns:a16="http://schemas.microsoft.com/office/drawing/2014/main" id="{B4C41253-BD24-47B1-BC49-E1B53FD6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100" y="6287262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z="1600" smtClean="0"/>
              <a:pPr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Microsoft Office PowerPoint</Application>
  <PresentationFormat>Breitbild</PresentationFormat>
  <Paragraphs>287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52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PowerPoint-Präsentation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Chord Feature</vt:lpstr>
      <vt:lpstr>Our Classifiers</vt:lpstr>
      <vt:lpstr>Model Selection: MLP </vt:lpstr>
      <vt:lpstr>Parameters with highest accuracy</vt:lpstr>
      <vt:lpstr>Parameters with highest accuracy</vt:lpstr>
      <vt:lpstr>Evaluation: Accuracies</vt:lpstr>
      <vt:lpstr>Confusion Matrices</vt:lpstr>
      <vt:lpstr>Confusion Matrices</vt:lpstr>
      <vt:lpstr>Ensemble Methods</vt:lpstr>
      <vt:lpstr>Ensemble Methods</vt:lpstr>
      <vt:lpstr>Ensemble Methods</vt:lpstr>
      <vt:lpstr>Input-Pipeline</vt:lpstr>
      <vt:lpstr>Input-Pipeline</vt:lpstr>
      <vt:lpstr>Input-Pipeline</vt:lpstr>
      <vt:lpstr>Input-Pipeline</vt:lpstr>
      <vt:lpstr>Outlook:</vt:lpstr>
      <vt:lpstr>References 1/2</vt:lpstr>
      <vt:lpstr>References 2/2</vt:lpstr>
      <vt:lpstr>Task Distribution</vt:lpstr>
      <vt:lpstr>PowerPoint-Präsentation</vt:lpstr>
      <vt:lpstr>Appendix</vt:lpstr>
      <vt:lpstr> Model Selection: SVM</vt:lpstr>
      <vt:lpstr>More Confusion Matrices</vt:lpstr>
      <vt:lpstr>More Confusion Matrices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Joshua Dibbern</cp:lastModifiedBy>
  <cp:revision>66</cp:revision>
  <dcterms:created xsi:type="dcterms:W3CDTF">2020-07-09T11:08:09Z</dcterms:created>
  <dcterms:modified xsi:type="dcterms:W3CDTF">2020-07-19T21:07:14Z</dcterms:modified>
</cp:coreProperties>
</file>